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1224" y="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50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844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245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02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18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343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159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09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10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329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06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9C115-17C8-4EEB-91B7-6DA8BE02B163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6CE5D-586B-485C-81BB-6A63712A4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87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buggi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bugger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GNU_Debugger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AC48D-8DCA-513C-67A5-D8E91AD7DA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Pre-lab task: Debug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BA7629-29D2-6027-D38A-F2DBE2E7B8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500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0AEC0E-8F81-EC79-A0BB-053A2B572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212" y="231961"/>
            <a:ext cx="6391385" cy="472177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EE193D-479B-F54E-54A9-05F67413CBAB}"/>
              </a:ext>
            </a:extLst>
          </p:cNvPr>
          <p:cNvSpPr/>
          <p:nvPr/>
        </p:nvSpPr>
        <p:spPr>
          <a:xfrm>
            <a:off x="417250" y="0"/>
            <a:ext cx="2201663" cy="510466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6872B2-A3FF-3E06-642C-10850820455E}"/>
              </a:ext>
            </a:extLst>
          </p:cNvPr>
          <p:cNvSpPr txBox="1"/>
          <p:nvPr/>
        </p:nvSpPr>
        <p:spPr>
          <a:xfrm>
            <a:off x="417250" y="5336621"/>
            <a:ext cx="71592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 the left pane, you can monitor the change in computational resources as our program runs. </a:t>
            </a:r>
          </a:p>
          <a:p>
            <a:r>
              <a:rPr lang="en-US" dirty="0"/>
              <a:t>We will talk about these in future lectures. </a:t>
            </a:r>
          </a:p>
        </p:txBody>
      </p:sp>
    </p:spTree>
    <p:extLst>
      <p:ext uri="{BB962C8B-B14F-4D97-AF65-F5344CB8AC3E}">
        <p14:creationId xmlns:p14="http://schemas.microsoft.com/office/powerpoint/2010/main" val="453860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A7EC5-AFEE-6595-B1BC-B25A9D016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B0BEA-99C3-4515-68ED-90E97BCBD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By now, you should have successfully set up your C programming environment (</a:t>
            </a:r>
            <a:r>
              <a:rPr lang="en-US" dirty="0" err="1"/>
              <a:t>VSCode</a:t>
            </a:r>
            <a:r>
              <a:rPr lang="en-US" dirty="0"/>
              <a:t> + </a:t>
            </a:r>
            <a:r>
              <a:rPr lang="en-US" dirty="0" err="1"/>
              <a:t>gcc</a:t>
            </a:r>
            <a:r>
              <a:rPr lang="en-US" dirty="0"/>
              <a:t>). </a:t>
            </a:r>
          </a:p>
          <a:p>
            <a:pPr lvl="1"/>
            <a:r>
              <a:rPr lang="en-US" dirty="0"/>
              <a:t>If not, please contact TA during the lab and ask for help. </a:t>
            </a:r>
          </a:p>
          <a:p>
            <a:pPr lvl="1"/>
            <a:endParaRPr lang="en-US" dirty="0"/>
          </a:p>
          <a:p>
            <a:r>
              <a:rPr lang="en-US" dirty="0"/>
              <a:t>During the lab, we have seen how to compile and run a C program via command line: </a:t>
            </a:r>
          </a:p>
          <a:p>
            <a:pPr lvl="1"/>
            <a:r>
              <a:rPr lang="en-US" dirty="0" err="1"/>
              <a:t>gcc</a:t>
            </a:r>
            <a:r>
              <a:rPr lang="en-US" dirty="0"/>
              <a:t> </a:t>
            </a:r>
            <a:r>
              <a:rPr lang="en-US" dirty="0" err="1"/>
              <a:t>main.c</a:t>
            </a:r>
            <a:r>
              <a:rPr lang="en-US" dirty="0"/>
              <a:t> -o main.exe</a:t>
            </a:r>
          </a:p>
          <a:p>
            <a:pPr lvl="1"/>
            <a:r>
              <a:rPr lang="en-US" dirty="0"/>
              <a:t>./main.exe</a:t>
            </a:r>
          </a:p>
          <a:p>
            <a:r>
              <a:rPr lang="en-US" dirty="0"/>
              <a:t>In </a:t>
            </a:r>
            <a:r>
              <a:rPr lang="en-US"/>
              <a:t>this task, </a:t>
            </a:r>
            <a:r>
              <a:rPr lang="en-US" dirty="0"/>
              <a:t>let us look at another important feature of </a:t>
            </a:r>
            <a:r>
              <a:rPr lang="en-US" dirty="0" err="1"/>
              <a:t>VSCode</a:t>
            </a:r>
            <a:r>
              <a:rPr lang="en-US" dirty="0"/>
              <a:t>: run &amp; debug. </a:t>
            </a:r>
          </a:p>
        </p:txBody>
      </p:sp>
    </p:spTree>
    <p:extLst>
      <p:ext uri="{BB962C8B-B14F-4D97-AF65-F5344CB8AC3E}">
        <p14:creationId xmlns:p14="http://schemas.microsoft.com/office/powerpoint/2010/main" val="402808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9F21E-78BE-9AF0-0773-6C5CEAA44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“Bug”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53CEC-E8AB-754E-B4BC-2FF889786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People refer to programming error/software defects as “bugs”. </a:t>
            </a:r>
          </a:p>
          <a:p>
            <a:endParaRPr lang="en-US" dirty="0"/>
          </a:p>
          <a:p>
            <a:r>
              <a:rPr lang="en-US" dirty="0"/>
              <a:t>“There is a bug in your program.”</a:t>
            </a:r>
          </a:p>
          <a:p>
            <a:endParaRPr lang="en-US" dirty="0"/>
          </a:p>
          <a:p>
            <a:r>
              <a:rPr lang="en-US" dirty="0"/>
              <a:t>Hence, “</a:t>
            </a:r>
            <a:r>
              <a:rPr lang="en-US" dirty="0">
                <a:hlinkClick r:id="rId2"/>
              </a:rPr>
              <a:t>de-bug</a:t>
            </a:r>
            <a:r>
              <a:rPr lang="en-US" dirty="0"/>
              <a:t>” means finding and eliminating errors in a program. </a:t>
            </a:r>
          </a:p>
        </p:txBody>
      </p:sp>
    </p:spTree>
    <p:extLst>
      <p:ext uri="{BB962C8B-B14F-4D97-AF65-F5344CB8AC3E}">
        <p14:creationId xmlns:p14="http://schemas.microsoft.com/office/powerpoint/2010/main" val="184916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96A4A-9D22-C669-8C61-D1311D5F3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65341-1A9B-65C7-F520-1985B8EFAC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However, the computer executes our programs extremely fast, making it difficult to check the validity of some complex programs. 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Debugger</a:t>
            </a:r>
            <a:r>
              <a:rPr lang="en-US" dirty="0"/>
              <a:t> is a software that enables you to </a:t>
            </a:r>
            <a:r>
              <a:rPr lang="en-US" b="1" dirty="0"/>
              <a:t>trace the execution</a:t>
            </a:r>
            <a:r>
              <a:rPr lang="en-US" dirty="0"/>
              <a:t> of your program </a:t>
            </a:r>
            <a:r>
              <a:rPr lang="en-US" b="1" dirty="0"/>
              <a:t>step by step</a:t>
            </a:r>
            <a:r>
              <a:rPr lang="en-US" dirty="0"/>
              <a:t>, and </a:t>
            </a:r>
            <a:r>
              <a:rPr lang="en-US" b="1" dirty="0"/>
              <a:t>monitor the key variables </a:t>
            </a:r>
            <a:r>
              <a:rPr lang="en-US" dirty="0"/>
              <a:t>of your program.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346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981A9-E481-6D72-C459-2DC3BB292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544FB-A9FC-998C-15E8-0EE5A25C3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91449"/>
            <a:ext cx="7886700" cy="4685514"/>
          </a:xfrm>
        </p:spPr>
        <p:txBody>
          <a:bodyPr>
            <a:normAutofit/>
          </a:bodyPr>
          <a:lstStyle/>
          <a:p>
            <a:r>
              <a:rPr lang="en-US" dirty="0"/>
              <a:t>Usually, a debugger allows you to: </a:t>
            </a:r>
          </a:p>
          <a:p>
            <a:pPr lvl="1"/>
            <a:r>
              <a:rPr lang="en-US" dirty="0"/>
              <a:t>Execute your program to a specific point and </a:t>
            </a:r>
            <a:r>
              <a:rPr lang="en-US" b="1" dirty="0"/>
              <a:t>stop</a:t>
            </a:r>
          </a:p>
          <a:p>
            <a:pPr lvl="1"/>
            <a:r>
              <a:rPr lang="en-US" dirty="0"/>
              <a:t>Execute your program step by step </a:t>
            </a:r>
          </a:p>
          <a:p>
            <a:pPr lvl="1"/>
            <a:r>
              <a:rPr lang="en-US" dirty="0"/>
              <a:t>Track changes in computational resources (such as memory or IO device status). </a:t>
            </a:r>
          </a:p>
          <a:p>
            <a:pPr lvl="1"/>
            <a:endParaRPr lang="en-US" dirty="0"/>
          </a:p>
          <a:p>
            <a:r>
              <a:rPr lang="en-US" dirty="0"/>
              <a:t>One popular debugger is called </a:t>
            </a:r>
            <a:r>
              <a:rPr lang="en-US" dirty="0">
                <a:hlinkClick r:id="rId2"/>
              </a:rPr>
              <a:t>gdb</a:t>
            </a:r>
            <a:r>
              <a:rPr lang="en-US" dirty="0"/>
              <a:t> (GNU debugger), which is often used together with </a:t>
            </a:r>
            <a:r>
              <a:rPr lang="en-US" dirty="0" err="1"/>
              <a:t>gcc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gdb itself is a command line software, like </a:t>
            </a:r>
            <a:r>
              <a:rPr lang="en-US" dirty="0" err="1"/>
              <a:t>gcc</a:t>
            </a:r>
            <a:r>
              <a:rPr lang="en-US" dirty="0"/>
              <a:t>. However, </a:t>
            </a:r>
            <a:r>
              <a:rPr lang="en-US" dirty="0" err="1"/>
              <a:t>VSCode</a:t>
            </a:r>
            <a:r>
              <a:rPr lang="en-US" dirty="0"/>
              <a:t> allows us to use gdb from a graphical interface. </a:t>
            </a:r>
          </a:p>
        </p:txBody>
      </p:sp>
    </p:spTree>
    <p:extLst>
      <p:ext uri="{BB962C8B-B14F-4D97-AF65-F5344CB8AC3E}">
        <p14:creationId xmlns:p14="http://schemas.microsoft.com/office/powerpoint/2010/main" val="1621004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D7E33-F40D-6AE4-0FEA-57095F267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1041"/>
            <a:ext cx="7886700" cy="1325563"/>
          </a:xfrm>
        </p:spPr>
        <p:txBody>
          <a:bodyPr/>
          <a:lstStyle/>
          <a:p>
            <a:r>
              <a:rPr lang="en-US" dirty="0"/>
              <a:t>Start Debugger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38F72-2E41-6734-7460-17DD016C0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9204"/>
            <a:ext cx="7886700" cy="508690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First, click “lab0.bat”, like what you have done during the lab. </a:t>
            </a:r>
          </a:p>
          <a:p>
            <a:r>
              <a:rPr lang="en-US" dirty="0"/>
              <a:t>Second, open “</a:t>
            </a:r>
            <a:r>
              <a:rPr lang="en-US" dirty="0" err="1"/>
              <a:t>main.c</a:t>
            </a:r>
            <a:r>
              <a:rPr lang="en-US" dirty="0"/>
              <a:t>”, the code you have worked on. </a:t>
            </a:r>
          </a:p>
          <a:p>
            <a:endParaRPr lang="en-US" dirty="0"/>
          </a:p>
          <a:p>
            <a:r>
              <a:rPr lang="en-US" dirty="0"/>
              <a:t>To trigger the debugger, </a:t>
            </a:r>
            <a:r>
              <a:rPr lang="en-US" b="1" dirty="0"/>
              <a:t>simply press F5</a:t>
            </a:r>
            <a:r>
              <a:rPr lang="en-US" dirty="0"/>
              <a:t>.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If </a:t>
            </a:r>
            <a:r>
              <a:rPr lang="en-US" dirty="0" err="1">
                <a:solidFill>
                  <a:srgbClr val="FF0000"/>
                </a:solidFill>
              </a:rPr>
              <a:t>VSCode</a:t>
            </a:r>
            <a:r>
              <a:rPr lang="en-US" dirty="0">
                <a:solidFill>
                  <a:srgbClr val="FF0000"/>
                </a:solidFill>
              </a:rPr>
              <a:t> prompts you to “install the C++ extension” first, please do so. If it does not, you are fine. </a:t>
            </a:r>
          </a:p>
          <a:p>
            <a:pPr lvl="1"/>
            <a:endParaRPr lang="en-US" dirty="0"/>
          </a:p>
          <a:p>
            <a:r>
              <a:rPr lang="en-US" dirty="0"/>
              <a:t>Or, you can click the menu “run”, then “start debugging”. </a:t>
            </a:r>
          </a:p>
          <a:p>
            <a:pPr lvl="1"/>
            <a:r>
              <a:rPr lang="en-US" dirty="0"/>
              <a:t>Your program should automatically compile and run.</a:t>
            </a:r>
          </a:p>
        </p:txBody>
      </p:sp>
    </p:spTree>
    <p:extLst>
      <p:ext uri="{BB962C8B-B14F-4D97-AF65-F5344CB8AC3E}">
        <p14:creationId xmlns:p14="http://schemas.microsoft.com/office/powerpoint/2010/main" val="3070354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sktop 2022.09.28 - 20.24.33.01_Trim_Trim">
            <a:hlinkClick r:id="" action="ppaction://media"/>
            <a:extLst>
              <a:ext uri="{FF2B5EF4-FFF2-40B4-BE49-F238E27FC236}">
                <a16:creationId xmlns:a16="http://schemas.microsoft.com/office/drawing/2014/main" id="{B5C23DF2-9B97-C6F1-6A97-8159426D33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3946" b="9954"/>
          <a:stretch/>
        </p:blipFill>
        <p:spPr>
          <a:xfrm>
            <a:off x="403332" y="1644588"/>
            <a:ext cx="8337336" cy="356882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CAF865-F8B8-E356-F091-82821123FAD8}"/>
              </a:ext>
            </a:extLst>
          </p:cNvPr>
          <p:cNvSpPr txBox="1"/>
          <p:nvPr/>
        </p:nvSpPr>
        <p:spPr>
          <a:xfrm>
            <a:off x="403332" y="887767"/>
            <a:ext cx="2506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Watch the video below: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D576C0-C06E-1BE5-8716-86237869F7D1}"/>
              </a:ext>
            </a:extLst>
          </p:cNvPr>
          <p:cNvSpPr txBox="1"/>
          <p:nvPr/>
        </p:nvSpPr>
        <p:spPr>
          <a:xfrm>
            <a:off x="403331" y="5600901"/>
            <a:ext cx="5593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Click “terminal” pane to see the output of your program. </a:t>
            </a:r>
          </a:p>
        </p:txBody>
      </p:sp>
    </p:spTree>
    <p:extLst>
      <p:ext uri="{BB962C8B-B14F-4D97-AF65-F5344CB8AC3E}">
        <p14:creationId xmlns:p14="http://schemas.microsoft.com/office/powerpoint/2010/main" val="954660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6C899-2A53-BB6B-F944-3ADAC9924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Breakpoint.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49D9F-1D83-CEEC-E761-162DE459D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24614"/>
            <a:ext cx="7886700" cy="4552349"/>
          </a:xfrm>
        </p:spPr>
        <p:txBody>
          <a:bodyPr>
            <a:normAutofit/>
          </a:bodyPr>
          <a:lstStyle/>
          <a:p>
            <a:r>
              <a:rPr lang="en-US" dirty="0"/>
              <a:t>You can stop your program at a </a:t>
            </a:r>
            <a:r>
              <a:rPr lang="en-US" b="1" dirty="0"/>
              <a:t>breakpoint </a:t>
            </a:r>
            <a:r>
              <a:rPr lang="en-US" dirty="0"/>
              <a:t>and execute your code step by step: </a:t>
            </a:r>
            <a:endParaRPr lang="en-US" b="1" dirty="0"/>
          </a:p>
          <a:p>
            <a:pPr lvl="1"/>
            <a:r>
              <a:rPr lang="en-US" dirty="0"/>
              <a:t>First, click on the left edge of your editor </a:t>
            </a:r>
            <a:r>
              <a:rPr lang="en-US" b="1" dirty="0"/>
              <a:t>on the line you want the debugger to stop </a:t>
            </a:r>
            <a:r>
              <a:rPr lang="en-US" dirty="0"/>
              <a:t>to create a breakpoint.</a:t>
            </a:r>
            <a:r>
              <a:rPr lang="en-US" b="1" dirty="0"/>
              <a:t> </a:t>
            </a:r>
          </a:p>
          <a:p>
            <a:pPr lvl="1"/>
            <a:r>
              <a:rPr lang="en-US" dirty="0"/>
              <a:t>Second, run the debugger. your program should automatically start and </a:t>
            </a:r>
            <a:r>
              <a:rPr lang="en-US" b="1" dirty="0"/>
              <a:t>stop at the line you have indicated</a:t>
            </a:r>
            <a:r>
              <a:rPr lang="en-US" dirty="0"/>
              <a:t>.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Third, press F10 to “step over” the current line. </a:t>
            </a:r>
          </a:p>
          <a:p>
            <a:pPr lvl="1"/>
            <a:r>
              <a:rPr lang="en-US" dirty="0"/>
              <a:t>Finally, when you are done with debugging, press “F5” to resume the execution. </a:t>
            </a:r>
          </a:p>
        </p:txBody>
      </p:sp>
    </p:spTree>
    <p:extLst>
      <p:ext uri="{BB962C8B-B14F-4D97-AF65-F5344CB8AC3E}">
        <p14:creationId xmlns:p14="http://schemas.microsoft.com/office/powerpoint/2010/main" val="3884958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BCAF865-F8B8-E356-F091-82821123FAD8}"/>
              </a:ext>
            </a:extLst>
          </p:cNvPr>
          <p:cNvSpPr txBox="1"/>
          <p:nvPr/>
        </p:nvSpPr>
        <p:spPr>
          <a:xfrm>
            <a:off x="403332" y="124287"/>
            <a:ext cx="2506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Watch the video below: </a:t>
            </a:r>
          </a:p>
        </p:txBody>
      </p:sp>
      <p:pic>
        <p:nvPicPr>
          <p:cNvPr id="7" name="Desktop 2022.09.28 - 20.37.52.03_Trim">
            <a:hlinkClick r:id="" action="ppaction://media"/>
            <a:extLst>
              <a:ext uri="{FF2B5EF4-FFF2-40B4-BE49-F238E27FC236}">
                <a16:creationId xmlns:a16="http://schemas.microsoft.com/office/drawing/2014/main" id="{FFA04565-72D4-4650-55F2-7C318267E01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9426" y="600579"/>
            <a:ext cx="8573243" cy="482234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FD7D4B-22CC-9B11-534E-F311906FA346}"/>
              </a:ext>
            </a:extLst>
          </p:cNvPr>
          <p:cNvSpPr txBox="1"/>
          <p:nvPr/>
        </p:nvSpPr>
        <p:spPr>
          <a:xfrm>
            <a:off x="439426" y="5592023"/>
            <a:ext cx="85371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Watch how the output is produced line by line as you press F10!</a:t>
            </a:r>
          </a:p>
        </p:txBody>
      </p:sp>
    </p:spTree>
    <p:extLst>
      <p:ext uri="{BB962C8B-B14F-4D97-AF65-F5344CB8AC3E}">
        <p14:creationId xmlns:p14="http://schemas.microsoft.com/office/powerpoint/2010/main" val="3574326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</TotalTime>
  <Words>505</Words>
  <Application>Microsoft Office PowerPoint</Application>
  <PresentationFormat>On-screen Show (4:3)</PresentationFormat>
  <Paragraphs>49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Pre-lab task: Debug</vt:lpstr>
      <vt:lpstr>Tasks</vt:lpstr>
      <vt:lpstr>“Bug”</vt:lpstr>
      <vt:lpstr>Debugger</vt:lpstr>
      <vt:lpstr>Debugger</vt:lpstr>
      <vt:lpstr>Start Debugger</vt:lpstr>
      <vt:lpstr>PowerPoint Presentation</vt:lpstr>
      <vt:lpstr>Breakpoint.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1</dc:title>
  <dc:creator>Liu Song</dc:creator>
  <cp:lastModifiedBy>Liu Song</cp:lastModifiedBy>
  <cp:revision>224</cp:revision>
  <dcterms:created xsi:type="dcterms:W3CDTF">2022-09-28T18:52:16Z</dcterms:created>
  <dcterms:modified xsi:type="dcterms:W3CDTF">2023-09-29T09:48:31Z</dcterms:modified>
</cp:coreProperties>
</file>

<file path=docProps/thumbnail.jpeg>
</file>